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2062400" cy="31089600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92">
          <p15:clr>
            <a:srgbClr val="A4A3A4"/>
          </p15:clr>
        </p15:guide>
        <p15:guide id="2" pos="132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liana Zaikman" initials="YZ" lastIdx="6" clrIdx="0">
    <p:extLst>
      <p:ext uri="{19B8F6BF-5375-455C-9EA6-DF929625EA0E}">
        <p15:presenceInfo xmlns:p15="http://schemas.microsoft.com/office/powerpoint/2012/main" userId="f27ee79b3a861fc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660033"/>
    <a:srgbClr val="A50021"/>
    <a:srgbClr val="FF99CC"/>
    <a:srgbClr val="FFA5FF"/>
    <a:srgbClr val="FFADFF"/>
    <a:srgbClr val="FFFF99"/>
    <a:srgbClr val="FF0000"/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3992" autoAdjust="0"/>
  </p:normalViewPr>
  <p:slideViewPr>
    <p:cSldViewPr snapToGrid="0" snapToObjects="1">
      <p:cViewPr varScale="1">
        <p:scale>
          <a:sx n="15" d="100"/>
          <a:sy n="15" d="100"/>
        </p:scale>
        <p:origin x="1980" y="144"/>
      </p:cViewPr>
      <p:guideLst>
        <p:guide orient="horz" pos="9792"/>
        <p:guide pos="13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1828800" cy="18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1176" cy="36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025" y="0"/>
            <a:ext cx="4161176" cy="36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110"/>
            <a:ext cx="4161176" cy="366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025" y="6949110"/>
            <a:ext cx="4161176" cy="366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8332E97-6321-4D7B-B5AE-7FE6D5C50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09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1176" cy="36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386" y="0"/>
            <a:ext cx="4161176" cy="36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6400" y="547688"/>
            <a:ext cx="3709988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776" y="3475383"/>
            <a:ext cx="7679648" cy="329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7452"/>
            <a:ext cx="4161176" cy="36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386" y="6947452"/>
            <a:ext cx="4161176" cy="36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38302AE-D711-4B2C-8FB3-A5864E6F9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93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70662" indent="-296408" defTabSz="9666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85634" indent="-237127" defTabSz="9666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59887" indent="-237127" defTabSz="9666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34141" indent="-237127" defTabSz="9666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08395" indent="-237127" defTabSz="9666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2648" indent="-237127" defTabSz="9666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56902" indent="-237127" defTabSz="9666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4031155" indent="-237127" defTabSz="9666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5B66FCD-6229-4A14-BCCA-9F93D31DF27D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5576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363" y="9658350"/>
            <a:ext cx="35753675" cy="66643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8725" y="17618075"/>
            <a:ext cx="29444950" cy="79438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86D61-DDE6-40DA-93A9-662B2A0BB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0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C1855-EDB5-41D4-9EF6-C12D041AC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3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970413" y="2765425"/>
            <a:ext cx="8937625" cy="24869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54363" y="2765425"/>
            <a:ext cx="26663650" cy="24869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8E3A6-399E-4521-9B23-CCF3BB449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52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4363" y="2765425"/>
            <a:ext cx="35753675" cy="518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4363" y="8980488"/>
            <a:ext cx="17800637" cy="18654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1107400" y="8980488"/>
            <a:ext cx="17800638" cy="9250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107400" y="18383250"/>
            <a:ext cx="17800638" cy="9251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BF90C-073D-4C97-B054-F366B1F2D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6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D3E7C-AD0F-414B-B4EF-42B8D35B5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3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638" y="19978688"/>
            <a:ext cx="35753675" cy="61737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2638" y="13177838"/>
            <a:ext cx="35753675" cy="68008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B63AE-821F-4793-A553-1141B6260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4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4363" y="8980488"/>
            <a:ext cx="17800637" cy="18654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107400" y="8980488"/>
            <a:ext cx="17800638" cy="18654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9400E-15F3-4641-BCCF-1BD055238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9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438" y="1244600"/>
            <a:ext cx="37855525" cy="518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438" y="6959600"/>
            <a:ext cx="18584862" cy="29003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3438" y="9859963"/>
            <a:ext cx="18584862" cy="17911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367750" y="6959600"/>
            <a:ext cx="18591213" cy="29003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367750" y="9859963"/>
            <a:ext cx="18591213" cy="17911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3F956-07B6-42CD-A65A-44E0B3DA6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4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B7E7B-619A-438E-B86A-D154E25DA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7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C8F9F-9435-4368-A3CC-ECDC2CCA5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7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438" y="1238250"/>
            <a:ext cx="13838237" cy="52673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44913" y="1238250"/>
            <a:ext cx="23514050" cy="26533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3438" y="6505575"/>
            <a:ext cx="13838237" cy="2126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C8BB7-25DC-4EFA-BF24-E3CE5B377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2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3888" y="21763038"/>
            <a:ext cx="25238075" cy="2568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43888" y="2778125"/>
            <a:ext cx="25238075" cy="18653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3888" y="24331613"/>
            <a:ext cx="25238075" cy="3649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DB0B2-5B8E-467D-A249-66CDC9CB2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3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54363" y="2765425"/>
            <a:ext cx="3575367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969" tIns="208984" rIns="417969" bIns="2089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54363" y="8980488"/>
            <a:ext cx="35753675" cy="1865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969" tIns="208984" rIns="417969" bIns="20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54363" y="28325763"/>
            <a:ext cx="8763000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969" tIns="208984" rIns="417969" bIns="208984" numCol="1" anchor="t" anchorCtr="0" compatLnSpc="1">
            <a:prstTxWarp prst="textNoShape">
              <a:avLst/>
            </a:prstTxWarp>
          </a:bodyPr>
          <a:lstStyle>
            <a:lvl1pPr>
              <a:defRPr sz="6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371638" y="28325763"/>
            <a:ext cx="13319125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969" tIns="208984" rIns="417969" bIns="208984" numCol="1" anchor="t" anchorCtr="0" compatLnSpc="1">
            <a:prstTxWarp prst="textNoShape">
              <a:avLst/>
            </a:prstTxWarp>
          </a:bodyPr>
          <a:lstStyle>
            <a:lvl1pPr algn="ctr">
              <a:defRPr sz="6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145038" y="28325763"/>
            <a:ext cx="8763000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969" tIns="208984" rIns="417969" bIns="208984" numCol="1" anchor="t" anchorCtr="0" compatLnSpc="1">
            <a:prstTxWarp prst="textNoShape">
              <a:avLst/>
            </a:prstTxWarp>
          </a:bodyPr>
          <a:lstStyle>
            <a:lvl1pPr algn="r">
              <a:defRPr sz="6400">
                <a:latin typeface="Times New Roman" pitchFamily="18" charset="0"/>
              </a:defRPr>
            </a:lvl1pPr>
          </a:lstStyle>
          <a:p>
            <a:pPr>
              <a:defRPr/>
            </a:pPr>
            <a:fld id="{B69F505A-F451-45FC-BE43-D06222785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18147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8147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Times New Roman" pitchFamily="18" charset="0"/>
        </a:defRPr>
      </a:lvl2pPr>
      <a:lvl3pPr algn="ctr" defTabSz="418147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Times New Roman" pitchFamily="18" charset="0"/>
        </a:defRPr>
      </a:lvl3pPr>
      <a:lvl4pPr algn="ctr" defTabSz="418147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Times New Roman" pitchFamily="18" charset="0"/>
        </a:defRPr>
      </a:lvl4pPr>
      <a:lvl5pPr algn="ctr" defTabSz="418147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Times New Roman" pitchFamily="18" charset="0"/>
        </a:defRPr>
      </a:lvl5pPr>
      <a:lvl6pPr marL="457200" algn="ctr" defTabSz="418147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Times New Roman" pitchFamily="18" charset="0"/>
        </a:defRPr>
      </a:lvl6pPr>
      <a:lvl7pPr marL="914400" algn="ctr" defTabSz="418147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Times New Roman" pitchFamily="18" charset="0"/>
        </a:defRPr>
      </a:lvl7pPr>
      <a:lvl8pPr marL="1371600" algn="ctr" defTabSz="418147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Times New Roman" pitchFamily="18" charset="0"/>
        </a:defRPr>
      </a:lvl8pPr>
      <a:lvl9pPr marL="1828800" algn="ctr" defTabSz="418147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Times New Roman" pitchFamily="18" charset="0"/>
        </a:defRPr>
      </a:lvl9pPr>
    </p:titleStyle>
    <p:bodyStyle>
      <a:lvl1pPr marL="1568450" indent="-1568450" algn="l" defTabSz="4181475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3338" algn="l" defTabSz="4181475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26050" indent="-1044575" algn="l" defTabSz="4181475" rtl="0" eaLnBrk="0" fontAlgn="base" hangingPunct="0">
        <a:spcBef>
          <a:spcPct val="20000"/>
        </a:spcBef>
        <a:spcAft>
          <a:spcPct val="0"/>
        </a:spcAft>
        <a:buChar char="•"/>
        <a:defRPr sz="11100">
          <a:solidFill>
            <a:schemeClr val="tx1"/>
          </a:solidFill>
          <a:latin typeface="+mn-lt"/>
        </a:defRPr>
      </a:lvl3pPr>
      <a:lvl4pPr marL="7315200" indent="-1042988" algn="l" defTabSz="4181475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04350" indent="-1044575" algn="l" defTabSz="4181475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61550" indent="-1044575" algn="l" defTabSz="418147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18750" indent="-1044575" algn="l" defTabSz="418147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775950" indent="-1044575" algn="l" defTabSz="418147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33150" indent="-1044575" algn="l" defTabSz="418147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-191024" y="0"/>
            <a:ext cx="42062400" cy="31282105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97566" y="358714"/>
            <a:ext cx="41085221" cy="2357538"/>
          </a:xfrm>
          <a:gradFill>
            <a:gsLst>
              <a:gs pos="0">
                <a:srgbClr val="A50021">
                  <a:lumMod val="100000"/>
                </a:srgbClr>
              </a:gs>
              <a:gs pos="100000">
                <a:srgbClr val="660033"/>
              </a:gs>
            </a:gsLst>
            <a:path path="circle">
              <a:fillToRect l="50000" t="50000" r="50000" b="50000"/>
            </a:path>
          </a:gradFill>
          <a:ln>
            <a:noFill/>
            <a:miter lim="800000"/>
            <a:headEnd/>
            <a:tailEnd/>
          </a:ln>
        </p:spPr>
        <p:txBody>
          <a:bodyPr wrap="square" lIns="304770" tIns="152385" rIns="304770" bIns="152385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6000" b="1" cap="small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Title here</a:t>
            </a:r>
            <a:r>
              <a:rPr lang="en-US" altLang="en-US" sz="6000" b="1" cap="small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en-US" altLang="en-US" sz="6000" b="1" cap="small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</a:br>
            <a:r>
              <a:rPr lang="en-US" altLang="en-US" sz="48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Author names here</a:t>
            </a:r>
            <a:br>
              <a:rPr lang="en-US" altLang="en-US" sz="48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</a:br>
            <a:r>
              <a:rPr lang="en-US" altLang="en-US" sz="40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New </a:t>
            </a:r>
            <a:r>
              <a:rPr lang="en-US" altLang="en-US" sz="4000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Mexico State University, Email: </a:t>
            </a:r>
          </a:p>
        </p:txBody>
      </p:sp>
      <p:grpSp>
        <p:nvGrpSpPr>
          <p:cNvPr id="2053" name="Group 20"/>
          <p:cNvGrpSpPr>
            <a:grpSpLocks/>
          </p:cNvGrpSpPr>
          <p:nvPr/>
        </p:nvGrpSpPr>
        <p:grpSpPr bwMode="auto">
          <a:xfrm>
            <a:off x="286984" y="9194783"/>
            <a:ext cx="22187286" cy="14370086"/>
            <a:chOff x="569941" y="14166205"/>
            <a:chExt cx="9209578" cy="7659875"/>
          </a:xfrm>
        </p:grpSpPr>
        <p:sp>
          <p:nvSpPr>
            <p:cNvPr id="2064" name="Text Box 545"/>
            <p:cNvSpPr txBox="1">
              <a:spLocks noChangeArrowheads="1"/>
            </p:cNvSpPr>
            <p:nvPr/>
          </p:nvSpPr>
          <p:spPr bwMode="auto">
            <a:xfrm>
              <a:off x="569941" y="14166205"/>
              <a:ext cx="9209578" cy="687645"/>
            </a:xfrm>
            <a:prstGeom prst="rect">
              <a:avLst/>
            </a:prstGeom>
            <a:gradFill rotWithShape="1">
              <a:gsLst>
                <a:gs pos="0">
                  <a:srgbClr val="A50021"/>
                </a:gs>
                <a:gs pos="100000">
                  <a:srgbClr val="66003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lIns="76192" tIns="38097" rIns="76192" bIns="38097" anchor="ctr"/>
            <a:lstStyle>
              <a:lvl1pPr defTabSz="762000" eaLnBrk="0" hangingPunct="0">
                <a:spcBef>
                  <a:spcPct val="20000"/>
                </a:spcBef>
                <a:buChar char="•"/>
                <a:defRPr sz="147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 sz="111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5400" b="1" cap="small" dirty="0">
                  <a:latin typeface="Cambria" pitchFamily="18" charset="0"/>
                </a:rPr>
                <a:t>Methods</a:t>
              </a:r>
              <a:endParaRPr lang="en-US" altLang="en-US" sz="5400" b="1" cap="small" dirty="0"/>
            </a:p>
          </p:txBody>
        </p:sp>
        <p:sp>
          <p:nvSpPr>
            <p:cNvPr id="2065" name="Rectangle 1019" descr="Participants:&#10; * 114 participants from undergraduate courses at Marquette University&#10; * 53 males, 61 females&#10; *mean age = 19.8 years&#10; *Ethnicity:&#10;   -80% White&#10;   -9% African American&#10;   -5% Asian American&#10;   -4% Hispanic"/>
            <p:cNvSpPr>
              <a:spLocks noChangeArrowheads="1"/>
            </p:cNvSpPr>
            <p:nvPr/>
          </p:nvSpPr>
          <p:spPr bwMode="auto">
            <a:xfrm>
              <a:off x="569941" y="14853850"/>
              <a:ext cx="9192112" cy="6972230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228577" tIns="76192" rIns="228577" bIns="76192" anchor="ctr"/>
            <a:lstStyle>
              <a:lvl1pPr marL="152400" defTabSz="762000" eaLnBrk="0" hangingPunct="0">
                <a:spcBef>
                  <a:spcPct val="20000"/>
                </a:spcBef>
                <a:buChar char="•"/>
                <a:defRPr sz="147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 sz="111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  <a:defRPr/>
              </a:pPr>
              <a:endParaRPr lang="en-US" sz="3800" dirty="0">
                <a:solidFill>
                  <a:schemeClr val="bg2"/>
                </a:solidFill>
                <a:latin typeface="Cambria" panose="02040503050406030204" pitchFamily="18" charset="0"/>
                <a:ea typeface="Calibri" panose="020F050202020403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2800" dirty="0">
                <a:solidFill>
                  <a:schemeClr val="bg2"/>
                </a:solidFill>
                <a:latin typeface="Cambria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2800" dirty="0">
                <a:solidFill>
                  <a:schemeClr val="bg2"/>
                </a:solidFill>
                <a:latin typeface="Cambria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2800" dirty="0">
                <a:solidFill>
                  <a:schemeClr val="bg2"/>
                </a:solidFill>
                <a:latin typeface="Cambria" pitchFamily="18" charset="0"/>
              </a:endParaRPr>
            </a:p>
            <a:p>
              <a:pPr eaLnBrk="1" hangingPunct="1">
                <a:spcBef>
                  <a:spcPct val="0"/>
                </a:spcBef>
                <a:buNone/>
                <a:defRPr/>
              </a:pPr>
              <a:r>
                <a:rPr lang="en-US" altLang="en-US" sz="8000" cap="small" dirty="0" smtClean="0">
                  <a:solidFill>
                    <a:srgbClr val="A50021"/>
                  </a:solidFill>
                  <a:latin typeface="Cambria" pitchFamily="18" charset="0"/>
                </a:rPr>
                <a:t>Adjust size and shape of boxes as needed</a:t>
              </a:r>
              <a:endParaRPr lang="en-US" altLang="en-US" sz="8000" cap="small" dirty="0">
                <a:solidFill>
                  <a:srgbClr val="A50021"/>
                </a:solidFill>
                <a:latin typeface="Cambria" pitchFamily="18" charset="0"/>
              </a:endParaRPr>
            </a:p>
          </p:txBody>
        </p:sp>
      </p:grpSp>
      <p:grpSp>
        <p:nvGrpSpPr>
          <p:cNvPr id="2054" name="Group 21"/>
          <p:cNvGrpSpPr>
            <a:grpSpLocks/>
          </p:cNvGrpSpPr>
          <p:nvPr/>
        </p:nvGrpSpPr>
        <p:grpSpPr bwMode="auto">
          <a:xfrm>
            <a:off x="286985" y="23985025"/>
            <a:ext cx="22197872" cy="7069432"/>
            <a:chOff x="14179577" y="24715545"/>
            <a:chExt cx="6910613" cy="9737709"/>
          </a:xfrm>
        </p:grpSpPr>
        <p:sp>
          <p:nvSpPr>
            <p:cNvPr id="2063" name="Rectangle 1019" descr="Participants:&#10; * 114 participants from undergraduate courses at Marquette University&#10; * 53 males, 61 females&#10; *mean age = 19.8 years&#10; *Ethnicity:&#10;   -80% White&#10;   -9% African American&#10;   -5% Asian American&#10;   -4% Hispanic"/>
            <p:cNvSpPr>
              <a:spLocks noChangeArrowheads="1"/>
            </p:cNvSpPr>
            <p:nvPr/>
          </p:nvSpPr>
          <p:spPr bwMode="auto">
            <a:xfrm>
              <a:off x="14179577" y="26165842"/>
              <a:ext cx="6907317" cy="8287412"/>
            </a:xfrm>
            <a:prstGeom prst="rect">
              <a:avLst/>
            </a:prstGeom>
            <a:solidFill>
              <a:schemeClr val="tx1"/>
            </a:solidFill>
            <a:ln w="3175">
              <a:noFill/>
              <a:miter lim="800000"/>
              <a:headEnd/>
              <a:tailEnd/>
            </a:ln>
          </p:spPr>
          <p:txBody>
            <a:bodyPr lIns="228577" tIns="76192" rIns="228577" bIns="76192" anchor="ctr"/>
            <a:lstStyle>
              <a:lvl1pPr marL="152400" defTabSz="762000" eaLnBrk="0" hangingPunct="0">
                <a:spcBef>
                  <a:spcPct val="20000"/>
                </a:spcBef>
                <a:buChar char="•"/>
                <a:defRPr sz="147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 sz="111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3800" dirty="0">
                <a:solidFill>
                  <a:schemeClr val="bg2"/>
                </a:solidFill>
                <a:latin typeface="Cambria" panose="020405030504060302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2062" name="Text Box 545"/>
            <p:cNvSpPr txBox="1">
              <a:spLocks noChangeArrowheads="1"/>
            </p:cNvSpPr>
            <p:nvPr/>
          </p:nvSpPr>
          <p:spPr bwMode="auto">
            <a:xfrm>
              <a:off x="14182871" y="24715545"/>
              <a:ext cx="6907319" cy="1511436"/>
            </a:xfrm>
            <a:prstGeom prst="rect">
              <a:avLst/>
            </a:prstGeom>
            <a:gradFill rotWithShape="1">
              <a:gsLst>
                <a:gs pos="0">
                  <a:srgbClr val="A50021"/>
                </a:gs>
                <a:gs pos="100000">
                  <a:srgbClr val="66003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lIns="76192" tIns="38097" rIns="76192" bIns="38097" anchor="ctr"/>
            <a:lstStyle>
              <a:lvl1pPr eaLnBrk="0" hangingPunct="0">
                <a:spcBef>
                  <a:spcPct val="20000"/>
                </a:spcBef>
                <a:buChar char="•"/>
                <a:defRPr sz="147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11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5400" b="1" cap="small" dirty="0">
                  <a:latin typeface="Cambria" pitchFamily="18" charset="0"/>
                </a:rPr>
                <a:t>Results &amp; Discussion</a:t>
              </a:r>
              <a:endParaRPr lang="en-US" altLang="en-US" sz="5400" b="1" cap="small" dirty="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416" b="88935" l="12850" r="85790">
                        <a14:foregroundMark x1="13757" y1="88935" x2="23507" y2="88247"/>
                        <a14:foregroundMark x1="17838" y1="14570" x2="84203" y2="11615"/>
                        <a14:foregroundMark x1="17838" y1="88935" x2="19426" y2="9416"/>
                        <a14:foregroundMark x1="24263" y1="26392" x2="38851" y2="47010"/>
                        <a14:foregroundMark x1="38851" y1="49966" x2="38095" y2="20481"/>
                        <a14:foregroundMark x1="23507" y1="62474" x2="76946" y2="56564"/>
                        <a14:foregroundMark x1="53439" y1="46254" x2="76115" y2="30034"/>
                        <a14:foregroundMark x1="51852" y1="58007" x2="55858" y2="20481"/>
                        <a14:foregroundMark x1="59108" y1="27835" x2="63190" y2="51409"/>
                        <a14:foregroundMark x1="67196" y1="46254" x2="77778" y2="23436"/>
                        <a14:foregroundMark x1="82615" y1="22680" x2="81784" y2="66117"/>
                        <a14:foregroundMark x1="41270" y1="28591" x2="41270" y2="21237"/>
                        <a14:foregroundMark x1="15420" y1="56564" x2="69615" y2="56564"/>
                        <a14:foregroundMark x1="33182" y1="65430" x2="80952" y2="60275"/>
                        <a14:foregroundMark x1="48602" y1="30034" x2="55102" y2="19725"/>
                        <a14:foregroundMark x1="23507" y1="66117" x2="22676" y2="52165"/>
                        <a14:foregroundMark x1="20257" y1="63918" x2="30763" y2="60275"/>
                        <a14:foregroundMark x1="34845" y1="55120" x2="41270" y2="47010"/>
                        <a14:foregroundMark x1="53439" y1="70584" x2="64777" y2="47010"/>
                        <a14:foregroundMark x1="81784" y1="69828" x2="80197" y2="47010"/>
                        <a14:foregroundMark x1="68859" y1="71271" x2="75283" y2="46254"/>
                        <a14:foregroundMark x1="82615" y1="72784" x2="82615" y2="38900"/>
                        <a14:foregroundMark x1="79365" y1="66873" x2="61527" y2="66117"/>
                        <a14:foregroundMark x1="74528" y1="58763" x2="74528" y2="47010"/>
                        <a14:foregroundMark x1="62358" y1="47010" x2="80952" y2="69828"/>
                        <a14:foregroundMark x1="71277" y1="45498" x2="71277" y2="72027"/>
                        <a14:foregroundMark x1="76946" y1="45498" x2="80952" y2="69072"/>
                        <a14:backgroundMark x1="23507" y1="88935" x2="22676" y2="83093"/>
                        <a14:backgroundMark x1="25094" y1="83780" x2="46939" y2="84536"/>
                        <a14:backgroundMark x1="46183" y1="83780" x2="45351" y2="80137"/>
                        <a14:backgroundMark x1="46183" y1="80893" x2="87453" y2="80893"/>
                        <a14:backgroundMark x1="86621" y1="80893" x2="87453" y2="98557"/>
                        <a14:backgroundMark x1="24263" y1="99244" x2="24263" y2="99244"/>
                        <a14:backgroundMark x1="87453" y1="98557" x2="25926" y2="985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338" t="10910" r="11726" b="10297"/>
          <a:stretch/>
        </p:blipFill>
        <p:spPr>
          <a:xfrm>
            <a:off x="482926" y="413443"/>
            <a:ext cx="1934948" cy="2179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8" name="Group 17"/>
          <p:cNvGrpSpPr/>
          <p:nvPr/>
        </p:nvGrpSpPr>
        <p:grpSpPr>
          <a:xfrm>
            <a:off x="297567" y="3050980"/>
            <a:ext cx="41158125" cy="5705718"/>
            <a:chOff x="237164" y="3192709"/>
            <a:chExt cx="41374179" cy="4573212"/>
          </a:xfrm>
        </p:grpSpPr>
        <p:sp>
          <p:nvSpPr>
            <p:cNvPr id="2067" name="Text Box 945"/>
            <p:cNvSpPr txBox="1">
              <a:spLocks noChangeArrowheads="1"/>
            </p:cNvSpPr>
            <p:nvPr/>
          </p:nvSpPr>
          <p:spPr bwMode="auto">
            <a:xfrm>
              <a:off x="247342" y="3192709"/>
              <a:ext cx="41364001" cy="1102306"/>
            </a:xfrm>
            <a:prstGeom prst="rect">
              <a:avLst/>
            </a:prstGeom>
            <a:gradFill rotWithShape="1">
              <a:gsLst>
                <a:gs pos="0">
                  <a:srgbClr val="A50021"/>
                </a:gs>
                <a:gs pos="100000">
                  <a:srgbClr val="66003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lIns="76192" tIns="38097" rIns="76192" bIns="38097" anchor="ctr"/>
            <a:lstStyle>
              <a:lvl1pPr defTabSz="762000" eaLnBrk="0" hangingPunct="0">
                <a:spcBef>
                  <a:spcPct val="20000"/>
                </a:spcBef>
                <a:buChar char="•"/>
                <a:defRPr sz="147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 sz="111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5400" b="1" cap="small" dirty="0">
                  <a:latin typeface="Cambria" pitchFamily="18" charset="0"/>
                </a:rPr>
                <a:t>Introduction</a:t>
              </a:r>
            </a:p>
          </p:txBody>
        </p:sp>
        <p:sp>
          <p:nvSpPr>
            <p:cNvPr id="24" name="Rectangle 1019" descr="Participants:&#10; * 114 participants from undergraduate courses at Marquette University&#10; * 53 males, 61 females&#10; *mean age = 19.8 years&#10; *Ethnicity:&#10;   -80% White&#10;   -9% African American&#10;   -5% Asian American&#10;   -4% Hispanic"/>
            <p:cNvSpPr>
              <a:spLocks noChangeArrowheads="1"/>
            </p:cNvSpPr>
            <p:nvPr/>
          </p:nvSpPr>
          <p:spPr bwMode="auto">
            <a:xfrm>
              <a:off x="237164" y="4309533"/>
              <a:ext cx="41300891" cy="3456388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228577" tIns="76192" rIns="228577" bIns="76192" anchor="ctr"/>
            <a:lstStyle>
              <a:lvl1pPr marL="152400" defTabSz="762000" eaLnBrk="0" hangingPunct="0">
                <a:spcBef>
                  <a:spcPct val="20000"/>
                </a:spcBef>
                <a:buChar char="•"/>
                <a:defRPr sz="147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har char="•"/>
                <a:defRPr sz="111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har char="–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sz="3800" dirty="0">
                <a:solidFill>
                  <a:schemeClr val="bg2"/>
                </a:solidFill>
                <a:latin typeface="Cambria" panose="02040503050406030204" pitchFamily="18" charset="0"/>
                <a:ea typeface="Calibri" panose="020F0502020204030204" pitchFamily="34" charset="0"/>
              </a:endParaRPr>
            </a:p>
          </p:txBody>
        </p:sp>
      </p:grp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416" b="88935" l="12850" r="85790">
                        <a14:foregroundMark x1="13757" y1="88935" x2="23507" y2="88247"/>
                        <a14:foregroundMark x1="17838" y1="14570" x2="84203" y2="11615"/>
                        <a14:foregroundMark x1="17838" y1="88935" x2="19426" y2="9416"/>
                        <a14:foregroundMark x1="24263" y1="26392" x2="38851" y2="47010"/>
                        <a14:foregroundMark x1="38851" y1="49966" x2="38095" y2="20481"/>
                        <a14:foregroundMark x1="23507" y1="62474" x2="76946" y2="56564"/>
                        <a14:foregroundMark x1="53439" y1="46254" x2="76115" y2="30034"/>
                        <a14:foregroundMark x1="51852" y1="58007" x2="55858" y2="20481"/>
                        <a14:foregroundMark x1="59108" y1="27835" x2="63190" y2="51409"/>
                        <a14:foregroundMark x1="67196" y1="46254" x2="77778" y2="23436"/>
                        <a14:foregroundMark x1="82615" y1="22680" x2="81784" y2="66117"/>
                        <a14:foregroundMark x1="41270" y1="28591" x2="41270" y2="21237"/>
                        <a14:foregroundMark x1="15420" y1="56564" x2="69615" y2="56564"/>
                        <a14:foregroundMark x1="33182" y1="65430" x2="80952" y2="60275"/>
                        <a14:foregroundMark x1="48602" y1="30034" x2="55102" y2="19725"/>
                        <a14:foregroundMark x1="23507" y1="66117" x2="22676" y2="52165"/>
                        <a14:foregroundMark x1="20257" y1="63918" x2="30763" y2="60275"/>
                        <a14:foregroundMark x1="34845" y1="55120" x2="41270" y2="47010"/>
                        <a14:foregroundMark x1="53439" y1="70584" x2="64777" y2="47010"/>
                        <a14:foregroundMark x1="81784" y1="69828" x2="80197" y2="47010"/>
                        <a14:foregroundMark x1="68859" y1="71271" x2="75283" y2="46254"/>
                        <a14:foregroundMark x1="82615" y1="72784" x2="82615" y2="38900"/>
                        <a14:foregroundMark x1="79365" y1="66873" x2="61527" y2="66117"/>
                        <a14:foregroundMark x1="74528" y1="58763" x2="74528" y2="47010"/>
                        <a14:foregroundMark x1="62358" y1="47010" x2="80952" y2="69828"/>
                        <a14:foregroundMark x1="71277" y1="45498" x2="71277" y2="72027"/>
                        <a14:foregroundMark x1="76946" y1="45498" x2="80952" y2="69072"/>
                        <a14:backgroundMark x1="23507" y1="88935" x2="22676" y2="83093"/>
                        <a14:backgroundMark x1="25094" y1="83780" x2="46939" y2="84536"/>
                        <a14:backgroundMark x1="46183" y1="83780" x2="45351" y2="80137"/>
                        <a14:backgroundMark x1="46183" y1="80893" x2="87453" y2="80893"/>
                        <a14:backgroundMark x1="86621" y1="80893" x2="87453" y2="98557"/>
                        <a14:backgroundMark x1="24263" y1="99244" x2="24263" y2="99244"/>
                        <a14:backgroundMark x1="87453" y1="98557" x2="25926" y2="985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338" t="10910" r="11726" b="10297"/>
          <a:stretch/>
        </p:blipFill>
        <p:spPr>
          <a:xfrm>
            <a:off x="39219239" y="447801"/>
            <a:ext cx="1934948" cy="2179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7397353" y="16357891"/>
            <a:ext cx="118218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Charts, graphs, figures, tables, pictures, diagrams, etc.</a:t>
            </a:r>
            <a:endParaRPr lang="en-US" sz="8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620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620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20680</TotalTime>
  <Words>31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Default Design</vt:lpstr>
      <vt:lpstr>Title here Author names here New Mexico State University, Email: </vt:lpstr>
    </vt:vector>
  </TitlesOfParts>
  <Company>SDSU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education vs. Motherhood</dc:title>
  <dc:creator>Diaz</dc:creator>
  <cp:lastModifiedBy>Tara Young</cp:lastModifiedBy>
  <cp:revision>703</cp:revision>
  <cp:lastPrinted>2015-02-16T16:45:19Z</cp:lastPrinted>
  <dcterms:created xsi:type="dcterms:W3CDTF">2003-02-02T17:06:13Z</dcterms:created>
  <dcterms:modified xsi:type="dcterms:W3CDTF">2017-02-28T18:16:44Z</dcterms:modified>
</cp:coreProperties>
</file>